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0" r:id="rId4"/>
    <p:sldId id="264" r:id="rId5"/>
    <p:sldId id="268" r:id="rId6"/>
    <p:sldId id="267" r:id="rId7"/>
    <p:sldId id="258" r:id="rId8"/>
    <p:sldId id="269" r:id="rId9"/>
    <p:sldId id="266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78965" autoAdjust="0"/>
  </p:normalViewPr>
  <p:slideViewPr>
    <p:cSldViewPr snapToGrid="0">
      <p:cViewPr varScale="1">
        <p:scale>
          <a:sx n="134" d="100"/>
          <a:sy n="134" d="100"/>
        </p:scale>
        <p:origin x="960" y="108"/>
      </p:cViewPr>
      <p:guideLst>
        <p:guide orient="horz" pos="96"/>
        <p:guide orient="horz" pos="799"/>
        <p:guide pos="3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ka-srv01.adm.ikakongsberg.no\RedirectedFolders\Morten\Documents\utvikling%20eiertislkudd%2016-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ka-srv01.adm.ikakongsberg.no\RedirectedFolders\Morten\Documents\&#197;rsmelding\Grafer%20&#229;rsmelding%20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79542944001871E-2"/>
          <c:y val="2.8052270798188509E-2"/>
          <c:w val="0.89621068761481015"/>
          <c:h val="0.9033130394464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'Ark1'!$D$5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'Ark1'!$C$6:$C$11</c:f>
              <c:strCache>
                <c:ptCount val="6"/>
                <c:pt idx="0">
                  <c:v>Driftsinntekt</c:v>
                </c:pt>
                <c:pt idx="1">
                  <c:v>Driftutgift</c:v>
                </c:pt>
                <c:pt idx="2">
                  <c:v>Disposisjonfond</c:v>
                </c:pt>
                <c:pt idx="3">
                  <c:v>Renteutgifter</c:v>
                </c:pt>
                <c:pt idx="4">
                  <c:v>Investeringer</c:v>
                </c:pt>
                <c:pt idx="5">
                  <c:v>Salgsinntekter</c:v>
                </c:pt>
              </c:strCache>
            </c:strRef>
          </c:cat>
          <c:val>
            <c:numRef>
              <c:f>'Ark1'!$D$6:$D$11</c:f>
              <c:numCache>
                <c:formatCode>#,##0</c:formatCode>
                <c:ptCount val="6"/>
                <c:pt idx="0">
                  <c:v>35753352</c:v>
                </c:pt>
                <c:pt idx="1">
                  <c:v>28600778</c:v>
                </c:pt>
                <c:pt idx="2">
                  <c:v>4063566</c:v>
                </c:pt>
                <c:pt idx="3">
                  <c:v>1624772</c:v>
                </c:pt>
                <c:pt idx="4">
                  <c:v>50885957</c:v>
                </c:pt>
                <c:pt idx="5">
                  <c:v>6935415</c:v>
                </c:pt>
              </c:numCache>
            </c:numRef>
          </c:val>
        </c:ser>
        <c:ser>
          <c:idx val="1"/>
          <c:order val="1"/>
          <c:tx>
            <c:strRef>
              <c:f>'Ark1'!$E$5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'Ark1'!$C$6:$C$11</c:f>
              <c:strCache>
                <c:ptCount val="6"/>
                <c:pt idx="0">
                  <c:v>Driftsinntekt</c:v>
                </c:pt>
                <c:pt idx="1">
                  <c:v>Driftutgift</c:v>
                </c:pt>
                <c:pt idx="2">
                  <c:v>Disposisjonfond</c:v>
                </c:pt>
                <c:pt idx="3">
                  <c:v>Renteutgifter</c:v>
                </c:pt>
                <c:pt idx="4">
                  <c:v>Investeringer</c:v>
                </c:pt>
                <c:pt idx="5">
                  <c:v>Salgsinntekter</c:v>
                </c:pt>
              </c:strCache>
            </c:strRef>
          </c:cat>
          <c:val>
            <c:numRef>
              <c:f>'Ark1'!$E$6:$E$11</c:f>
              <c:numCache>
                <c:formatCode>#,##0</c:formatCode>
                <c:ptCount val="6"/>
                <c:pt idx="0">
                  <c:v>39245280</c:v>
                </c:pt>
                <c:pt idx="1">
                  <c:v>36706869</c:v>
                </c:pt>
                <c:pt idx="2">
                  <c:v>5944399</c:v>
                </c:pt>
                <c:pt idx="3">
                  <c:v>2129985</c:v>
                </c:pt>
                <c:pt idx="4">
                  <c:v>16882476</c:v>
                </c:pt>
                <c:pt idx="5">
                  <c:v>8846249</c:v>
                </c:pt>
              </c:numCache>
            </c:numRef>
          </c:val>
        </c:ser>
        <c:ser>
          <c:idx val="2"/>
          <c:order val="2"/>
          <c:tx>
            <c:strRef>
              <c:f>'Ark1'!$F$5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'Ark1'!$C$6:$C$11</c:f>
              <c:strCache>
                <c:ptCount val="6"/>
                <c:pt idx="0">
                  <c:v>Driftsinntekt</c:v>
                </c:pt>
                <c:pt idx="1">
                  <c:v>Driftutgift</c:v>
                </c:pt>
                <c:pt idx="2">
                  <c:v>Disposisjonfond</c:v>
                </c:pt>
                <c:pt idx="3">
                  <c:v>Renteutgifter</c:v>
                </c:pt>
                <c:pt idx="4">
                  <c:v>Investeringer</c:v>
                </c:pt>
                <c:pt idx="5">
                  <c:v>Salgsinntekter</c:v>
                </c:pt>
              </c:strCache>
            </c:strRef>
          </c:cat>
          <c:val>
            <c:numRef>
              <c:f>'Ark1'!$F$6:$F$11</c:f>
              <c:numCache>
                <c:formatCode>#,##0</c:formatCode>
                <c:ptCount val="6"/>
                <c:pt idx="0">
                  <c:v>42884122</c:v>
                </c:pt>
                <c:pt idx="1">
                  <c:v>41094001</c:v>
                </c:pt>
                <c:pt idx="2">
                  <c:v>5649053</c:v>
                </c:pt>
                <c:pt idx="3">
                  <c:v>2710534</c:v>
                </c:pt>
                <c:pt idx="4">
                  <c:v>2386469</c:v>
                </c:pt>
                <c:pt idx="5">
                  <c:v>13336446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430640"/>
        <c:axId val="312428680"/>
      </c:barChart>
      <c:catAx>
        <c:axId val="31243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2428680"/>
        <c:crosses val="autoZero"/>
        <c:auto val="1"/>
        <c:lblAlgn val="ctr"/>
        <c:lblOffset val="100"/>
        <c:noMultiLvlLbl val="0"/>
      </c:catAx>
      <c:valAx>
        <c:axId val="31242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2430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'Ark1'!$G$2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'Ark1'!$A$3:$A$6</c:f>
              <c:strCache>
                <c:ptCount val="4"/>
                <c:pt idx="0">
                  <c:v>Kragerø</c:v>
                </c:pt>
                <c:pt idx="1">
                  <c:v>Ringerike </c:v>
                </c:pt>
                <c:pt idx="2">
                  <c:v>Hole</c:v>
                </c:pt>
                <c:pt idx="3">
                  <c:v>Tokke</c:v>
                </c:pt>
              </c:strCache>
            </c:strRef>
          </c:cat>
          <c:val>
            <c:numRef>
              <c:f>'Ark1'!$G$3:$G$6</c:f>
              <c:numCache>
                <c:formatCode>#,##0</c:formatCode>
                <c:ptCount val="4"/>
                <c:pt idx="0">
                  <c:v>564453</c:v>
                </c:pt>
                <c:pt idx="1">
                  <c:v>1147950</c:v>
                </c:pt>
                <c:pt idx="2">
                  <c:v>414048</c:v>
                </c:pt>
                <c:pt idx="3">
                  <c:v>261690</c:v>
                </c:pt>
              </c:numCache>
            </c:numRef>
          </c:val>
        </c:ser>
        <c:ser>
          <c:idx val="1"/>
          <c:order val="1"/>
          <c:tx>
            <c:strRef>
              <c:f>'Ark1'!$H$2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'Ark1'!$A$3:$A$6</c:f>
              <c:strCache>
                <c:ptCount val="4"/>
                <c:pt idx="0">
                  <c:v>Kragerø</c:v>
                </c:pt>
                <c:pt idx="1">
                  <c:v>Ringerike </c:v>
                </c:pt>
                <c:pt idx="2">
                  <c:v>Hole</c:v>
                </c:pt>
                <c:pt idx="3">
                  <c:v>Tokke</c:v>
                </c:pt>
              </c:strCache>
            </c:strRef>
          </c:cat>
          <c:val>
            <c:numRef>
              <c:f>'Ark1'!$H$3:$H$6</c:f>
              <c:numCache>
                <c:formatCode>#,##0</c:formatCode>
                <c:ptCount val="4"/>
                <c:pt idx="0">
                  <c:v>564453</c:v>
                </c:pt>
                <c:pt idx="1">
                  <c:v>1147950</c:v>
                </c:pt>
                <c:pt idx="2">
                  <c:v>414048</c:v>
                </c:pt>
                <c:pt idx="3">
                  <c:v>261690</c:v>
                </c:pt>
              </c:numCache>
            </c:numRef>
          </c:val>
        </c:ser>
        <c:ser>
          <c:idx val="2"/>
          <c:order val="2"/>
          <c:tx>
            <c:strRef>
              <c:f>'Ark1'!$I$2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'Ark1'!$A$3:$A$6</c:f>
              <c:strCache>
                <c:ptCount val="4"/>
                <c:pt idx="0">
                  <c:v>Kragerø</c:v>
                </c:pt>
                <c:pt idx="1">
                  <c:v>Ringerike </c:v>
                </c:pt>
                <c:pt idx="2">
                  <c:v>Hole</c:v>
                </c:pt>
                <c:pt idx="3">
                  <c:v>Tokke</c:v>
                </c:pt>
              </c:strCache>
            </c:strRef>
          </c:cat>
          <c:val>
            <c:numRef>
              <c:f>'Ark1'!$I$3:$I$6</c:f>
              <c:numCache>
                <c:formatCode>#,##0</c:formatCode>
                <c:ptCount val="4"/>
                <c:pt idx="0">
                  <c:v>564453</c:v>
                </c:pt>
                <c:pt idx="1">
                  <c:v>1147950</c:v>
                </c:pt>
                <c:pt idx="2">
                  <c:v>414048</c:v>
                </c:pt>
                <c:pt idx="3">
                  <c:v>261690</c:v>
                </c:pt>
              </c:numCache>
            </c:numRef>
          </c:val>
        </c:ser>
        <c:ser>
          <c:idx val="3"/>
          <c:order val="3"/>
          <c:tx>
            <c:strRef>
              <c:f>'Ark1'!$J$2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'Ark1'!$A$3:$A$6</c:f>
              <c:strCache>
                <c:ptCount val="4"/>
                <c:pt idx="0">
                  <c:v>Kragerø</c:v>
                </c:pt>
                <c:pt idx="1">
                  <c:v>Ringerike </c:v>
                </c:pt>
                <c:pt idx="2">
                  <c:v>Hole</c:v>
                </c:pt>
                <c:pt idx="3">
                  <c:v>Tokke</c:v>
                </c:pt>
              </c:strCache>
            </c:strRef>
          </c:cat>
          <c:val>
            <c:numRef>
              <c:f>'Ark1'!$J$3:$J$6</c:f>
              <c:numCache>
                <c:formatCode>General</c:formatCode>
                <c:ptCount val="4"/>
                <c:pt idx="0" formatCode="#,##0">
                  <c:v>575092.67200000002</c:v>
                </c:pt>
                <c:pt idx="1">
                  <c:v>1202459.9040000001</c:v>
                </c:pt>
                <c:pt idx="2">
                  <c:v>429176.79500000004</c:v>
                </c:pt>
                <c:pt idx="3">
                  <c:v>268916.10800000001</c:v>
                </c:pt>
              </c:numCache>
            </c:numRef>
          </c:val>
        </c:ser>
        <c:ser>
          <c:idx val="4"/>
          <c:order val="4"/>
          <c:tx>
            <c:strRef>
              <c:f>'Ark1'!$K$2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'Ark1'!$A$3:$A$6</c:f>
              <c:strCache>
                <c:ptCount val="4"/>
                <c:pt idx="0">
                  <c:v>Kragerø</c:v>
                </c:pt>
                <c:pt idx="1">
                  <c:v>Ringerike </c:v>
                </c:pt>
                <c:pt idx="2">
                  <c:v>Hole</c:v>
                </c:pt>
                <c:pt idx="3">
                  <c:v>Tokke</c:v>
                </c:pt>
              </c:strCache>
            </c:strRef>
          </c:cat>
          <c:val>
            <c:numRef>
              <c:f>'Ark1'!$K$3:$K$6</c:f>
              <c:numCache>
                <c:formatCode>General</c:formatCode>
                <c:ptCount val="4"/>
                <c:pt idx="0" formatCode="#,##0">
                  <c:v>580021.3456</c:v>
                </c:pt>
                <c:pt idx="1">
                  <c:v>1220777.9019200001</c:v>
                </c:pt>
                <c:pt idx="2">
                  <c:v>431855.88988999999</c:v>
                </c:pt>
                <c:pt idx="3">
                  <c:v>270658.70010999998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432208"/>
        <c:axId val="312430248"/>
      </c:barChart>
      <c:catAx>
        <c:axId val="31243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2430248"/>
        <c:crosses val="autoZero"/>
        <c:auto val="1"/>
        <c:lblAlgn val="ctr"/>
        <c:lblOffset val="100"/>
        <c:noMultiLvlLbl val="1"/>
      </c:catAx>
      <c:valAx>
        <c:axId val="312430248"/>
        <c:scaling>
          <c:orientation val="minMax"/>
          <c:max val="1250000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243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'Eiere og årsverk'!$C$5</c:f>
              <c:strCache>
                <c:ptCount val="1"/>
                <c:pt idx="0">
                  <c:v>Årsverk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'Eiere og årsverk'!$B$6:$B$11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'Eiere og årsverk'!$C$6:$C$11</c:f>
              <c:numCache>
                <c:formatCode>General</c:formatCode>
                <c:ptCount val="6"/>
                <c:pt idx="0">
                  <c:v>18.100000000000001</c:v>
                </c:pt>
                <c:pt idx="1">
                  <c:v>21.5</c:v>
                </c:pt>
                <c:pt idx="2">
                  <c:v>33.799999999999997</c:v>
                </c:pt>
                <c:pt idx="3">
                  <c:v>39.700000000000003</c:v>
                </c:pt>
                <c:pt idx="4">
                  <c:v>41.7</c:v>
                </c:pt>
                <c:pt idx="5">
                  <c:v>39</c:v>
                </c:pt>
              </c:numCache>
            </c:numRef>
          </c:val>
        </c:ser>
        <c:ser>
          <c:idx val="1"/>
          <c:order val="1"/>
          <c:tx>
            <c:strRef>
              <c:f>'Eiere og årsverk'!$D$5</c:f>
              <c:strCache>
                <c:ptCount val="1"/>
                <c:pt idx="0">
                  <c:v>Eiere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'Eiere og årsverk'!$B$6:$B$11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'Eiere og årsverk'!$D$6:$D$11</c:f>
              <c:numCache>
                <c:formatCode>General</c:formatCode>
                <c:ptCount val="6"/>
                <c:pt idx="0">
                  <c:v>39</c:v>
                </c:pt>
                <c:pt idx="1">
                  <c:v>45</c:v>
                </c:pt>
                <c:pt idx="2">
                  <c:v>44</c:v>
                </c:pt>
                <c:pt idx="3">
                  <c:v>42</c:v>
                </c:pt>
                <c:pt idx="4">
                  <c:v>42</c:v>
                </c:pt>
                <c:pt idx="5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427504"/>
        <c:axId val="312427112"/>
      </c:barChart>
      <c:catAx>
        <c:axId val="31242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2427112"/>
        <c:crosses val="autoZero"/>
        <c:auto val="1"/>
        <c:lblAlgn val="ctr"/>
        <c:lblOffset val="100"/>
        <c:noMultiLvlLbl val="0"/>
      </c:catAx>
      <c:valAx>
        <c:axId val="312427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1242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CDBC-6A0F-492B-9F1E-C9014D700BC2}" type="datetimeFigureOut">
              <a:rPr lang="nb-NO" smtClean="0"/>
              <a:t>01.09.2020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E7B7-02E6-40C3-9285-078CFB14A18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84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807C4-6AD4-41A0-A565-B2BD1B1D9E5A}" type="datetimeFigureOut">
              <a:rPr lang="nb-NO" smtClean="0"/>
              <a:t>01.09.2020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EB19-4137-402A-9E31-4B26A49F1D9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93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EB19-4137-402A-9E31-4B26A49F1D9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061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we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EB19-4137-402A-9E31-4B26A49F1D9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4292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EB19-4137-402A-9E31-4B26A49F1D9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28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EB19-4137-402A-9E31-4B26A49F1D9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5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4EB19-4137-402A-9E31-4B26A49F1D9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07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6563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26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4204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48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30" y="6321001"/>
            <a:ext cx="1372618" cy="505440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659195" y="6333162"/>
            <a:ext cx="10596716" cy="576457"/>
          </a:xfrm>
          <a:prstGeom prst="rect">
            <a:avLst/>
          </a:prstGeom>
          <a:solidFill>
            <a:srgbClr val="447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7116902" y="6410133"/>
            <a:ext cx="5007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Interkommunalt arkiv for Buskerud, Vestfold og Telemark IKS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49439" y="3298829"/>
            <a:ext cx="10515600" cy="100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tittel 3"/>
          <p:cNvSpPr>
            <a:spLocks noGrp="1"/>
          </p:cNvSpPr>
          <p:nvPr>
            <p:ph type="title"/>
          </p:nvPr>
        </p:nvSpPr>
        <p:spPr>
          <a:xfrm>
            <a:off x="838200" y="21346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10783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  <p:sldLayoutId id="214748365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nb-NO" dirty="0" smtClean="0"/>
              <a:t>Presentasjon fra selskapet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Representantskapsmøte</a:t>
            </a:r>
            <a:endParaRPr lang="nb-NO" dirty="0"/>
          </a:p>
          <a:p>
            <a:r>
              <a:rPr lang="nb-NO" dirty="0"/>
              <a:t>Astrid Sommerstad, styreleder</a:t>
            </a:r>
          </a:p>
          <a:p>
            <a:r>
              <a:rPr lang="nb-NO" dirty="0" smtClean="0"/>
              <a:t>02.09.2020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279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87375" y="1268413"/>
            <a:ext cx="1115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3200" dirty="0" smtClean="0"/>
          </a:p>
          <a:p>
            <a:r>
              <a:rPr lang="nb-NO" sz="3200" dirty="0" smtClean="0"/>
              <a:t>Økonomioppfølging</a:t>
            </a:r>
          </a:p>
          <a:p>
            <a:r>
              <a:rPr lang="nb-NO" sz="3200" dirty="0"/>
              <a:t>Strategiplan IKA2025	- Presentert i Handlings- og økonomiplan</a:t>
            </a:r>
          </a:p>
          <a:p>
            <a:r>
              <a:rPr lang="nb-NO" sz="3200" dirty="0" smtClean="0"/>
              <a:t>Covid19 </a:t>
            </a:r>
            <a:r>
              <a:rPr lang="nb-NO" sz="3200" dirty="0" smtClean="0"/>
              <a:t>			- Konsekvenser </a:t>
            </a:r>
            <a:r>
              <a:rPr lang="nb-NO" sz="3200" dirty="0"/>
              <a:t>for </a:t>
            </a:r>
            <a:r>
              <a:rPr lang="nb-NO" sz="3200" dirty="0" smtClean="0"/>
              <a:t>selskapet</a:t>
            </a:r>
          </a:p>
          <a:p>
            <a:r>
              <a:rPr lang="nb-NO" sz="3200" dirty="0" smtClean="0"/>
              <a:t>Sigdal Kommune	- Ny eier 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49300" y="165100"/>
            <a:ext cx="111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Styrets hovedfokus siste år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606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257176" y="1268411"/>
            <a:ext cx="37647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IKA Kongsberg har hatt jevnt økende omsetning de siste årene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Etter ferdigstilling av Archon 2 i 2018 har investeringer gått til utstyr og utvidelse av IT-infrastruktur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Salgsinntektene øker, med stor etterspørsel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 smtClean="0"/>
              <a:t>Prognosene viser lavere rente i tiden fremover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endParaRPr lang="nb-NO" sz="2000" dirty="0"/>
          </a:p>
          <a:p>
            <a:endParaRPr lang="nb-NO" sz="2000" dirty="0"/>
          </a:p>
          <a:p>
            <a:pPr lvl="1"/>
            <a:endParaRPr lang="nb-NO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b-NO" sz="20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749300" y="165100"/>
            <a:ext cx="111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Økonomi 2017 - 2019</a:t>
            </a:r>
            <a:endParaRPr lang="nb-NO" sz="2800" b="1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962151"/>
              </p:ext>
            </p:extLst>
          </p:nvPr>
        </p:nvGraphicFramePr>
        <p:xfrm>
          <a:off x="3971097" y="1268411"/>
          <a:ext cx="8124825" cy="497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34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49300" y="165100"/>
            <a:ext cx="111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Utvikling av eiertilskudd </a:t>
            </a:r>
            <a:r>
              <a:rPr lang="nb-NO" sz="2800" b="1" dirty="0" smtClean="0"/>
              <a:t>2017 </a:t>
            </a:r>
            <a:r>
              <a:rPr lang="nb-NO" sz="2800" b="1" dirty="0"/>
              <a:t>- </a:t>
            </a:r>
            <a:r>
              <a:rPr lang="nb-NO" sz="2800" b="1" dirty="0" smtClean="0"/>
              <a:t>2021</a:t>
            </a:r>
            <a:endParaRPr lang="nb-NO" sz="2800" b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833283" y="1563329"/>
            <a:ext cx="37983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2017 – 2019: Ingen indeksering</a:t>
            </a:r>
          </a:p>
          <a:p>
            <a:r>
              <a:rPr lang="nb-NO" dirty="0" smtClean="0"/>
              <a:t>2020: 	       Kommunal deflator, 3%</a:t>
            </a:r>
          </a:p>
          <a:p>
            <a:r>
              <a:rPr lang="nb-NO" dirty="0" smtClean="0"/>
              <a:t>2021: 	       1% </a:t>
            </a:r>
          </a:p>
          <a:p>
            <a:endParaRPr lang="nb-NO" dirty="0"/>
          </a:p>
          <a:p>
            <a:r>
              <a:rPr lang="nb-NO" dirty="0" smtClean="0"/>
              <a:t>Opprinnelig indeksering i økonomiplan  3% er redusert til 1%. </a:t>
            </a:r>
          </a:p>
          <a:p>
            <a:r>
              <a:rPr lang="nb-NO" dirty="0" smtClean="0"/>
              <a:t>Utgjør kr 562 293.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8200947"/>
              </p:ext>
            </p:extLst>
          </p:nvPr>
        </p:nvGraphicFramePr>
        <p:xfrm>
          <a:off x="4833316" y="1268414"/>
          <a:ext cx="7053884" cy="479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00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749300" y="165100"/>
            <a:ext cx="1113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Strategi IKA2025. Presentert i handlings- og økonomiplan 2021 - 2024</a:t>
            </a:r>
          </a:p>
          <a:p>
            <a:r>
              <a:rPr lang="nb-NO" sz="2800" b="1" dirty="0" smtClean="0"/>
              <a:t>Sak 010/20</a:t>
            </a:r>
            <a:endParaRPr lang="nb-NO" sz="28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506" y="1268413"/>
            <a:ext cx="10236338" cy="48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87374" y="1268411"/>
            <a:ext cx="115085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IKA </a:t>
            </a:r>
            <a:r>
              <a:rPr lang="nb-NO" sz="2000" b="1" dirty="0" smtClean="0"/>
              <a:t>innsyn</a:t>
            </a:r>
          </a:p>
          <a:p>
            <a:r>
              <a:rPr lang="nb-NO" sz="2000" dirty="0" smtClean="0"/>
              <a:t>IKA </a:t>
            </a:r>
            <a:r>
              <a:rPr lang="nb-NO" sz="2000" dirty="0"/>
              <a:t>Innsyn </a:t>
            </a:r>
            <a:r>
              <a:rPr lang="nb-NO" sz="2000" dirty="0" smtClean="0"/>
              <a:t>gir </a:t>
            </a:r>
            <a:r>
              <a:rPr lang="nb-NO" sz="2000" dirty="0"/>
              <a:t>våre eiere </a:t>
            </a:r>
            <a:r>
              <a:rPr lang="nb-NO" sz="2000" dirty="0" smtClean="0"/>
              <a:t>direkte </a:t>
            </a:r>
            <a:r>
              <a:rPr lang="nb-NO" sz="2000" dirty="0"/>
              <a:t>innsyn </a:t>
            </a:r>
            <a:r>
              <a:rPr lang="nb-NO" sz="2000" dirty="0" smtClean="0"/>
              <a:t>i </a:t>
            </a:r>
            <a:r>
              <a:rPr lang="nb-NO" sz="2000" dirty="0"/>
              <a:t>deponerte elektroniske </a:t>
            </a:r>
            <a:r>
              <a:rPr lang="nb-NO" sz="2000" dirty="0" smtClean="0"/>
              <a:t>arkiv. </a:t>
            </a:r>
            <a:r>
              <a:rPr lang="nb-NO" sz="2000" dirty="0"/>
              <a:t>Første pilot </a:t>
            </a:r>
            <a:r>
              <a:rPr lang="nb-NO" sz="2000" dirty="0" smtClean="0"/>
              <a:t>er skolesystemet Otto, som gjøres </a:t>
            </a:r>
            <a:r>
              <a:rPr lang="nb-NO" sz="2000" dirty="0"/>
              <a:t>tilgjengelig i disse dager for </a:t>
            </a:r>
            <a:r>
              <a:rPr lang="nb-NO" sz="2000" dirty="0" smtClean="0"/>
              <a:t>testbrukere i Vestfold </a:t>
            </a:r>
            <a:r>
              <a:rPr lang="nb-NO" sz="2000" dirty="0"/>
              <a:t>og Telemark </a:t>
            </a:r>
            <a:r>
              <a:rPr lang="nb-NO" sz="2000" dirty="0" smtClean="0"/>
              <a:t>fylkeskommune. Videre </a:t>
            </a:r>
            <a:r>
              <a:rPr lang="nb-NO" sz="2000" dirty="0"/>
              <a:t>distribusjon til flere eiere vil deretter gjøres etter en nærmere prioriteringsplan. 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b="1" dirty="0" smtClean="0"/>
              <a:t>Innsyn </a:t>
            </a:r>
            <a:r>
              <a:rPr lang="nb-NO" sz="2000" b="1" dirty="0"/>
              <a:t>på </a:t>
            </a:r>
            <a:r>
              <a:rPr lang="nb-NO" sz="2000" b="1" dirty="0" smtClean="0"/>
              <a:t>døra</a:t>
            </a:r>
          </a:p>
          <a:p>
            <a:r>
              <a:rPr lang="nb-NO" sz="2000" dirty="0" smtClean="0"/>
              <a:t>Henvendelser </a:t>
            </a:r>
            <a:r>
              <a:rPr lang="nb-NO" sz="2000" dirty="0"/>
              <a:t>om innsyn i </a:t>
            </a:r>
            <a:r>
              <a:rPr lang="nb-NO" sz="2000" dirty="0" smtClean="0"/>
              <a:t>eksempelvis egen barnevernsmappe utføres i </a:t>
            </a:r>
            <a:r>
              <a:rPr lang="nb-NO" sz="2000" dirty="0"/>
              <a:t>dag av eier selv. Dokumentasjon blir da sendt </a:t>
            </a:r>
            <a:r>
              <a:rPr lang="nb-NO" sz="2000" dirty="0" smtClean="0"/>
              <a:t>til eier fra IKA Kongsberg. Å tilby denne tjenesten direkte til bruker fra IKA Kongsberg kan være en god </a:t>
            </a:r>
            <a:r>
              <a:rPr lang="nb-NO" sz="2000" dirty="0"/>
              <a:t>økonomisk løsning for </a:t>
            </a:r>
            <a:r>
              <a:rPr lang="nb-NO" sz="2000" dirty="0" smtClean="0"/>
              <a:t>eier </a:t>
            </a:r>
            <a:r>
              <a:rPr lang="nb-NO" sz="2000" dirty="0"/>
              <a:t>og </a:t>
            </a:r>
            <a:r>
              <a:rPr lang="nb-NO" sz="2000" dirty="0" smtClean="0"/>
              <a:t>et godt </a:t>
            </a:r>
            <a:r>
              <a:rPr lang="nb-NO" sz="2000" dirty="0"/>
              <a:t>tilbud til bruker.</a:t>
            </a:r>
            <a:endParaRPr lang="nb-NO" sz="2000" dirty="0" smtClean="0"/>
          </a:p>
          <a:p>
            <a:endParaRPr lang="nb-NO" sz="2000" dirty="0"/>
          </a:p>
          <a:p>
            <a:r>
              <a:rPr lang="nb-NO" sz="2000" b="1" dirty="0" smtClean="0"/>
              <a:t>FN Bærekraftsmål</a:t>
            </a:r>
          </a:p>
          <a:p>
            <a:r>
              <a:rPr lang="nb-NO" sz="2000" dirty="0" smtClean="0"/>
              <a:t>FNs </a:t>
            </a:r>
            <a:r>
              <a:rPr lang="nb-NO" sz="2000" dirty="0"/>
              <a:t>bærekraftsmål </a:t>
            </a:r>
            <a:r>
              <a:rPr lang="nb-NO" sz="2000" dirty="0" smtClean="0"/>
              <a:t>er </a:t>
            </a:r>
            <a:r>
              <a:rPr lang="nb-NO" sz="2000" dirty="0"/>
              <a:t>innført hos mange av våre eiere. IKA Kongsberg kan </a:t>
            </a:r>
            <a:r>
              <a:rPr lang="nb-NO" sz="2000" dirty="0" smtClean="0"/>
              <a:t>som arkivinstitusjon </a:t>
            </a:r>
            <a:r>
              <a:rPr lang="nb-NO" sz="2000" dirty="0"/>
              <a:t>og arbeidsplass, bidra til bærekraftig utvikling og vil innføre og bistå med </a:t>
            </a:r>
            <a:r>
              <a:rPr lang="nb-NO" sz="2000" dirty="0" smtClean="0"/>
              <a:t>tiltak som </a:t>
            </a:r>
            <a:r>
              <a:rPr lang="nb-NO" sz="2000" dirty="0"/>
              <a:t>støtter opp under bærekraftsmålene.</a:t>
            </a:r>
          </a:p>
          <a:p>
            <a:pPr lvl="1"/>
            <a:endParaRPr lang="nb-NO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b-NO" sz="2000" dirty="0" smtClean="0"/>
          </a:p>
        </p:txBody>
      </p:sp>
      <p:sp>
        <p:nvSpPr>
          <p:cNvPr id="3" name="TekstSylinder 2"/>
          <p:cNvSpPr txBox="1"/>
          <p:nvPr/>
        </p:nvSpPr>
        <p:spPr>
          <a:xfrm>
            <a:off x="749300" y="165100"/>
            <a:ext cx="11137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Strategi IKA2025. Presentert i handlings- og økonomiplan 2021 - 2024</a:t>
            </a:r>
          </a:p>
          <a:p>
            <a:r>
              <a:rPr lang="nb-NO" sz="2800" b="1" dirty="0"/>
              <a:t>Sak 010/20</a:t>
            </a:r>
          </a:p>
        </p:txBody>
      </p:sp>
    </p:spTree>
    <p:extLst>
      <p:ext uri="{BB962C8B-B14F-4D97-AF65-F5344CB8AC3E}">
        <p14:creationId xmlns:p14="http://schemas.microsoft.com/office/powerpoint/2010/main" val="38455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87375" y="1268413"/>
            <a:ext cx="1115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Delvis nedstenging ga store utslag </a:t>
            </a:r>
            <a:r>
              <a:rPr lang="nb-NO" sz="2800" dirty="0"/>
              <a:t>på betalte </a:t>
            </a:r>
            <a:r>
              <a:rPr lang="nb-NO" sz="2800" dirty="0" smtClean="0"/>
              <a:t>prosjekter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Betalte </a:t>
            </a:r>
            <a:r>
              <a:rPr lang="nb-NO" sz="2800" dirty="0"/>
              <a:t>prosjekter er </a:t>
            </a:r>
            <a:r>
              <a:rPr lang="nb-NO" sz="2800" dirty="0" smtClean="0"/>
              <a:t>hovedinntektskilde </a:t>
            </a:r>
            <a:r>
              <a:rPr lang="nb-NO" sz="2800" dirty="0"/>
              <a:t>ved siden av tilskudd</a:t>
            </a:r>
            <a:r>
              <a:rPr lang="nb-NO" sz="2800" dirty="0" smtClean="0"/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Mars og april var lavt bemannet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Ingen sommervikarer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Fysiske </a:t>
            </a:r>
            <a:r>
              <a:rPr lang="nb-NO" sz="2800" dirty="0"/>
              <a:t>tiltak for å </a:t>
            </a:r>
            <a:r>
              <a:rPr lang="nb-NO" sz="2800" dirty="0" smtClean="0"/>
              <a:t>sikre smittevern og holde produksjon oppe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Benyttet Stoa-salen til arbeidsplasser for å sikre avstand.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Delt ansatte i lunsjgrupper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Betydelig intensivert renhold og desinfeksjon av kontaktflater.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Stamina Helse har hatt gjennomgang og evaluering av tiltakene med meget gode resultater.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49300" y="165100"/>
            <a:ext cx="111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Covid-19-pandemien</a:t>
            </a:r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12542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87375" y="1268412"/>
            <a:ext cx="68272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Redusert indeksering av eiertilskudd for 2021 til 1%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Utgjør total reduksjon i inntekt på kr 562 293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Lav rente</a:t>
            </a:r>
            <a:r>
              <a:rPr lang="nb-NO" sz="2800" dirty="0"/>
              <a:t> </a:t>
            </a:r>
            <a:r>
              <a:rPr lang="nb-NO" sz="2800" dirty="0" smtClean="0"/>
              <a:t>gir betydelig lavere finanskost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Hovedfokus fremover - styrke likviditet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Tilsetting av vakante stillinger utsettes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Prioriterer betalte prosjekter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749300" y="165100"/>
            <a:ext cx="111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Covid-19-pandemien</a:t>
            </a:r>
            <a:endParaRPr lang="nb-NO" sz="2800" b="1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038128"/>
            <a:ext cx="4666422" cy="3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87374" y="1268412"/>
            <a:ext cx="6282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Sigdal kommune er med som eier fra 1.6.2020 etter styrevedtak 023/20</a:t>
            </a:r>
            <a:endParaRPr lang="nb-NO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Ny </a:t>
            </a:r>
            <a:r>
              <a:rPr lang="nb-NO" sz="2000" dirty="0"/>
              <a:t>selskapsavtale sendt ut til alle </a:t>
            </a:r>
            <a:r>
              <a:rPr lang="nb-NO" sz="2000" dirty="0" smtClean="0"/>
              <a:t>eiere for behandling i det øverste politiske organ.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Sigdal utgjør en eierandel på 1,11</a:t>
            </a:r>
            <a:r>
              <a:rPr lang="nb-NO" sz="2000" dirty="0" smtClean="0"/>
              <a:t>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Totalt 39 </a:t>
            </a:r>
            <a:r>
              <a:rPr lang="nb-NO" sz="2000" dirty="0" smtClean="0"/>
              <a:t>eiere </a:t>
            </a:r>
            <a:endParaRPr lang="nb-NO" sz="2000" dirty="0"/>
          </a:p>
          <a:p>
            <a:endParaRPr lang="nb-NO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49300" y="165100"/>
            <a:ext cx="1113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 smtClean="0"/>
              <a:t>Sigdal kommune</a:t>
            </a:r>
            <a:endParaRPr lang="nb-NO" sz="2800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077043"/>
              </p:ext>
            </p:extLst>
          </p:nvPr>
        </p:nvGraphicFramePr>
        <p:xfrm>
          <a:off x="6490252" y="1268412"/>
          <a:ext cx="5701748" cy="495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4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388</Words>
  <Application>Microsoft Office PowerPoint</Application>
  <PresentationFormat>Widescreen</PresentationFormat>
  <Paragraphs>74</Paragraphs>
  <Slides>9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Presentasjon fra selskapet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Throndsen</dc:creator>
  <cp:lastModifiedBy>Morten Engmark Espe</cp:lastModifiedBy>
  <cp:revision>75</cp:revision>
  <dcterms:created xsi:type="dcterms:W3CDTF">2015-12-11T10:28:23Z</dcterms:created>
  <dcterms:modified xsi:type="dcterms:W3CDTF">2020-09-01T09:04:08Z</dcterms:modified>
</cp:coreProperties>
</file>